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56"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72" r:id="rId21"/>
    <p:sldId id="278" r:id="rId22"/>
    <p:sldId id="287" r:id="rId23"/>
    <p:sldId id="288" r:id="rId24"/>
    <p:sldId id="265" r:id="rId25"/>
    <p:sldId id="279" r:id="rId26"/>
    <p:sldId id="273" r:id="rId27"/>
    <p:sldId id="280" r:id="rId28"/>
    <p:sldId id="281" r:id="rId29"/>
    <p:sldId id="274" r:id="rId30"/>
    <p:sldId id="275" r:id="rId31"/>
    <p:sldId id="289" r:id="rId32"/>
    <p:sldId id="266" r:id="rId33"/>
    <p:sldId id="276" r:id="rId34"/>
    <p:sldId id="282" r:id="rId3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 Id="rId2" Type="http://schemas.openxmlformats.org/officeDocument/2006/relationships/image" Target="../media/image20.emf"/></Relationships>
</file>

<file path=ppt/media/image1.png>
</file>

<file path=ppt/media/image16.jpg>
</file>

<file path=ppt/media/image21.jpg>
</file>

<file path=ppt/media/image2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2017/12/15</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在此前的研究中，我们实验室提出了时间树这一概念，以帮助用户管理复杂搜索过程。</a:t>
            </a:r>
            <a:endParaRPr kumimoji="1" lang="en-US" altLang="zh-CN" dirty="0" smtClean="0"/>
          </a:p>
          <a:p>
            <a:r>
              <a:rPr kumimoji="1" lang="zh-CN" altLang="en-US" dirty="0" smtClean="0"/>
              <a:t>时间树将用户在复杂搜索过程中进行的查询用圆圈表示，将用户进行的点击用方块表示。并将他们组织称一棵树的形式。</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首先将时间树上的节点网格化，然后以每个节点为中心，以</a:t>
            </a:r>
            <a:r>
              <a:rPr kumimoji="1" lang="en-US" altLang="zh-CN" dirty="0" smtClean="0"/>
              <a:t>2</a:t>
            </a:r>
            <a:r>
              <a:rPr kumimoji="1" lang="zh-CN" altLang="en-US" dirty="0" smtClean="0"/>
              <a:t>倍网格边长为边长为节点画出一个正方形的范围，如果两节点的正方形范围有重叠，则将他们聚为一类，如果没有重合则说明两节点属于不同类。通过这种方法，将时间树上的节点进行聚类，从而进行子任务划分，将一棵复杂搜索任务的时间树，划分为子任务子树，提取出主题经验。</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由于时间树的结构特性，用户从时间树中能够很容易地获取到以下信息：</a:t>
            </a:r>
            <a:endParaRPr kumimoji="1" lang="en-US" altLang="zh-CN" dirty="0" smtClean="0"/>
          </a:p>
          <a:p>
            <a:r>
              <a:rPr kumimoji="1" lang="zh-CN" altLang="en-US" dirty="0" smtClean="0"/>
              <a:t>节点产生的相对时间顺序。</a:t>
            </a:r>
            <a:endParaRPr kumimoji="1" lang="en-US" altLang="zh-CN" dirty="0" smtClean="0"/>
          </a:p>
          <a:p>
            <a:r>
              <a:rPr kumimoji="1" lang="zh-CN" altLang="en-US" dirty="0" smtClean="0"/>
              <a:t>查询的来源。</a:t>
            </a:r>
            <a:endParaRPr kumimoji="1" lang="en-US" altLang="zh-CN" dirty="0" smtClean="0"/>
          </a:p>
          <a:p>
            <a:r>
              <a:rPr kumimoji="1" lang="zh-CN" altLang="en-US" dirty="0" smtClean="0"/>
              <a:t>子任务的划分。</a:t>
            </a:r>
            <a:endParaRPr kumimoji="1" lang="en-US" altLang="zh-CN" dirty="0" smtClean="0"/>
          </a:p>
          <a:p>
            <a:r>
              <a:rPr kumimoji="1" lang="zh-CN" altLang="en-US" dirty="0" smtClean="0"/>
              <a:t>我们猜想，既然时间树能够帮助用户获得这些信息，很有可能是因为时间树中蕴含了用户在复杂搜索过程中产生的高质量的搜索经验。</a:t>
            </a:r>
            <a:endParaRPr kumimoji="1" lang="en-US" altLang="zh-CN" dirty="0" smtClean="0"/>
          </a:p>
          <a:p>
            <a:r>
              <a:rPr kumimoji="1" lang="zh-CN" altLang="en-US" dirty="0" smtClean="0"/>
              <a:t>于是就有了我们这个研究，面向搜索经验的查询推荐方法研究。</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在复杂搜索的背景下，以时间树为基础，我们研究面向搜索经验的查询推荐方法的研究思路是这样的：</a:t>
            </a:r>
            <a:endParaRPr kumimoji="1" lang="en-US" altLang="zh-CN" dirty="0" smtClean="0"/>
          </a:p>
          <a:p>
            <a:r>
              <a:rPr kumimoji="1" lang="zh-CN" altLang="en-US" dirty="0" smtClean="0"/>
              <a:t>首先，想要面向搜索经验做查询推荐，我们需要先证明时间树中蕴含有高质量的搜索经验，这是研究进行下去的前提。</a:t>
            </a:r>
            <a:endParaRPr kumimoji="1" lang="en-US" altLang="zh-CN" dirty="0" smtClean="0"/>
          </a:p>
          <a:p>
            <a:r>
              <a:rPr kumimoji="1" lang="zh-CN" altLang="en-US" dirty="0" smtClean="0"/>
              <a:t>在证明了搜索经验蕴含性的基础上，我们研究如何提取搜索经验。</a:t>
            </a:r>
            <a:endParaRPr kumimoji="1" lang="en-US" altLang="zh-CN" dirty="0" smtClean="0"/>
          </a:p>
          <a:p>
            <a:r>
              <a:rPr kumimoji="1" lang="zh-CN" altLang="en-US" dirty="0" smtClean="0"/>
              <a:t>在提取了搜索经验以后，我们研究如何利用提取的搜索经验进行查询推荐。</a:t>
            </a:r>
            <a:endParaRPr kumimoji="1" lang="en-US" altLang="zh-CN" dirty="0" smtClean="0"/>
          </a:p>
          <a:p>
            <a:r>
              <a:rPr kumimoji="1" lang="zh-CN" altLang="en-US" dirty="0" smtClean="0"/>
              <a:t>最后我们利用上述研究理论，设计并实现面向搜索经验的查询推荐系统，使本研究形成一套完整的解决方案。</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首先我们给搜索经验进行一个模型化的定义。</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在搜索经验模型中，我们将搜索经验分为时间经验，因果经验以及主题经验。</a:t>
            </a:r>
            <a:endParaRPr kumimoji="1" lang="en-US" altLang="zh-CN" dirty="0" smtClean="0"/>
          </a:p>
          <a:p>
            <a:r>
              <a:rPr kumimoji="1" lang="zh-CN" altLang="en-US" dirty="0" smtClean="0"/>
              <a:t>其中时间经验为用户</a:t>
            </a:r>
            <a:r>
              <a:rPr lang="zh-CN" altLang="zh-CN" sz="1200" kern="1200" dirty="0" smtClean="0">
                <a:solidFill>
                  <a:schemeClr val="tx1"/>
                </a:solidFill>
                <a:effectLst/>
                <a:latin typeface="+mn-lt"/>
                <a:ea typeface="+mn-ea"/>
                <a:cs typeface="+mn-cs"/>
              </a:rPr>
              <a:t>在搜索过程中进行查询和点击的时间先后关系</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因果经验为</a:t>
            </a:r>
            <a:r>
              <a:rPr lang="zh-CN" altLang="zh-CN" sz="1200" kern="1200" dirty="0" smtClean="0">
                <a:solidFill>
                  <a:schemeClr val="tx1"/>
                </a:solidFill>
                <a:effectLst/>
                <a:latin typeface="+mn-lt"/>
                <a:ea typeface="+mn-ea"/>
                <a:cs typeface="+mn-cs"/>
              </a:rPr>
              <a:t>用户所进行查询的查询来源</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r>
              <a:rPr kumimoji="1" lang="en-US" altLang="zh-CN" sz="1200" kern="1200" dirty="0" smtClean="0">
                <a:solidFill>
                  <a:schemeClr val="tx1"/>
                </a:solidFill>
                <a:effectLst/>
                <a:latin typeface="+mn-lt"/>
                <a:ea typeface="+mn-ea"/>
                <a:cs typeface="+mn-cs"/>
              </a:rPr>
              <a:t>@Deprecated</a:t>
            </a:r>
          </a:p>
          <a:p>
            <a:r>
              <a:rPr kumimoji="1" lang="zh-CN" altLang="en-US" sz="1200" kern="1200" dirty="0" smtClean="0">
                <a:solidFill>
                  <a:schemeClr val="tx1"/>
                </a:solidFill>
                <a:effectLst/>
                <a:latin typeface="+mn-lt"/>
                <a:ea typeface="+mn-ea"/>
                <a:cs typeface="+mn-cs"/>
              </a:rPr>
              <a:t>与搜索经验模型对应地，我们提出搜索经验一致性模型作为搜索经验质量的评价模型。</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我们认为如果时间树中蕴含有高质量的搜索经验，那么在用户对复杂搜索过程进行回顾的过程中，应当保持搜索经验的一致性。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与搜索经验模型相对应的，搜索经验一致性包括时间一致性，因果一致性以及主题一致性。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其中</a:t>
            </a:r>
            <a:r>
              <a:rPr lang="zh-CN" altLang="zh-CN" sz="1200" kern="1200" dirty="0" smtClean="0">
                <a:solidFill>
                  <a:schemeClr val="tx1"/>
                </a:solidFill>
                <a:effectLst/>
                <a:latin typeface="+mn-lt"/>
                <a:ea typeface="+mn-ea"/>
                <a:cs typeface="+mn-cs"/>
              </a:rPr>
              <a:t>时间一致性指用户能够准确回忆起自己在搜索过程中查询与点击的先后顺序。</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因果一致性指用户能够准确回忆起搜索中的某个查询的查询动机。</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主题一致性指用户能够合理地对复杂搜索任务进行子任务划分，以及对搜索过程中的某一个阶段，能够判断其中的查询与点击分别属于哪些子任务。</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package" Target="../embeddings/Microsoft_Word___1.docx"/><Relationship Id="rId5" Type="http://schemas.openxmlformats.org/officeDocument/2006/relationships/image" Target="../media/image2.emf"/><Relationship Id="rId6" Type="http://schemas.openxmlformats.org/officeDocument/2006/relationships/package" Target="../embeddings/Microsoft_Word___2.docx"/><Relationship Id="rId7"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package" Target="../embeddings/Microsoft_Word___3.docx"/><Relationship Id="rId5" Type="http://schemas.openxmlformats.org/officeDocument/2006/relationships/image" Target="../media/image4.emf"/><Relationship Id="rId6" Type="http://schemas.openxmlformats.org/officeDocument/2006/relationships/package" Target="../embeddings/Microsoft_Word___4.docx"/><Relationship Id="rId7" Type="http://schemas.openxmlformats.org/officeDocument/2006/relationships/image" Target="../media/image5.emf"/><Relationship Id="rId8" Type="http://schemas.openxmlformats.org/officeDocument/2006/relationships/package" Target="../embeddings/Microsoft_Word___5.docx"/><Relationship Id="rId9" Type="http://schemas.openxmlformats.org/officeDocument/2006/relationships/image" Target="../media/image6.emf"/><Relationship Id="rId10" Type="http://schemas.openxmlformats.org/officeDocument/2006/relationships/package" Target="../embeddings/Microsoft_Word___6.docx"/><Relationship Id="rId11"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package" Target="../embeddings/Microsoft_Word___7.docx"/><Relationship Id="rId5" Type="http://schemas.openxmlformats.org/officeDocument/2006/relationships/image" Target="../media/image8.emf"/><Relationship Id="rId6" Type="http://schemas.openxmlformats.org/officeDocument/2006/relationships/package" Target="../embeddings/Microsoft_Word___8.docx"/><Relationship Id="rId7" Type="http://schemas.openxmlformats.org/officeDocument/2006/relationships/image" Target="../media/image9.emf"/><Relationship Id="rId8" Type="http://schemas.openxmlformats.org/officeDocument/2006/relationships/package" Target="../embeddings/Microsoft_Word___9.docx"/><Relationship Id="rId9" Type="http://schemas.openxmlformats.org/officeDocument/2006/relationships/image" Target="../media/image10.emf"/><Relationship Id="rId10" Type="http://schemas.openxmlformats.org/officeDocument/2006/relationships/package" Target="../embeddings/Microsoft_Word___10.docx"/><Relationship Id="rId11"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4" Type="http://schemas.openxmlformats.org/officeDocument/2006/relationships/package" Target="../embeddings/Microsoft_Word___11.docx"/><Relationship Id="rId5" Type="http://schemas.openxmlformats.org/officeDocument/2006/relationships/image" Target="../media/image12.emf"/><Relationship Id="rId6" Type="http://schemas.openxmlformats.org/officeDocument/2006/relationships/package" Target="../embeddings/Microsoft_Word___12.docx"/><Relationship Id="rId7" Type="http://schemas.openxmlformats.org/officeDocument/2006/relationships/image" Target="../media/image13.emf"/><Relationship Id="rId8" Type="http://schemas.openxmlformats.org/officeDocument/2006/relationships/package" Target="../embeddings/Microsoft_Word___13.docx"/><Relationship Id="rId9" Type="http://schemas.openxmlformats.org/officeDocument/2006/relationships/image" Target="../media/image14.emf"/><Relationship Id="rId10" Type="http://schemas.openxmlformats.org/officeDocument/2006/relationships/package" Target="../embeddings/Microsoft_Word___14.docx"/><Relationship Id="rId11"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package" Target="../embeddings/Microsoft_Word___15.docx"/><Relationship Id="rId5" Type="http://schemas.openxmlformats.org/officeDocument/2006/relationships/image" Target="../media/image17.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package" Target="../embeddings/Microsoft_Word___16.docx"/><Relationship Id="rId5"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__17.docx"/><Relationship Id="rId4" Type="http://schemas.openxmlformats.org/officeDocument/2006/relationships/image" Target="../media/image19.emf"/><Relationship Id="rId5" Type="http://schemas.openxmlformats.org/officeDocument/2006/relationships/package" Target="../embeddings/Microsoft_Word___18.docx"/><Relationship Id="rId6" Type="http://schemas.openxmlformats.org/officeDocument/2006/relationships/image" Target="../media/image20.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a:latin typeface="Microsoft YaHei" charset="-122"/>
                <a:ea typeface="Microsoft YaHei" charset="-122"/>
                <a:cs typeface="Microsoft YaHei" charset="-122"/>
              </a:rPr>
              <a:t>面向搜索经验的</a:t>
            </a:r>
            <a:r>
              <a:rPr lang="en-US" altLang="zh-CN" dirty="0">
                <a:latin typeface="Microsoft YaHei" charset="-122"/>
                <a:ea typeface="Microsoft YaHei" charset="-122"/>
                <a:cs typeface="Microsoft YaHei" charset="-122"/>
              </a:rPr>
              <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查询推荐方法研究</a:t>
            </a:r>
          </a:p>
        </p:txBody>
      </p:sp>
      <p:sp>
        <p:nvSpPr>
          <p:cNvPr id="3" name="副标题 2"/>
          <p:cNvSpPr>
            <a:spLocks noGrp="1"/>
          </p:cNvSpPr>
          <p:nvPr>
            <p:ph type="subTitle" idx="1"/>
          </p:nvPr>
        </p:nvSpPr>
        <p:spPr>
          <a:xfrm>
            <a:off x="6112192" y="4758928"/>
            <a:ext cx="2791778" cy="1241822"/>
          </a:xfrm>
        </p:spPr>
        <p:txBody>
          <a:bodyPr>
            <a:normAutofit fontScale="85000" lnSpcReduction="10000"/>
          </a:bodyPr>
          <a:lstStyle/>
          <a:p>
            <a:pPr algn="just"/>
            <a:r>
              <a:rPr lang="zh-CN" altLang="en-US" dirty="0">
                <a:latin typeface="Microsoft YaHei" charset="-122"/>
                <a:ea typeface="Microsoft YaHei" charset="-122"/>
                <a:cs typeface="Microsoft YaHei" charset="-122"/>
              </a:rPr>
              <a:t>答辩人：刘大力</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专业：计算机应用技术</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导师：张斌</a:t>
            </a:r>
          </a:p>
        </p:txBody>
      </p:sp>
    </p:spTree>
    <p:extLst>
      <p:ext uri="{BB962C8B-B14F-4D97-AF65-F5344CB8AC3E}">
        <p14:creationId xmlns:p14="http://schemas.microsoft.com/office/powerpoint/2010/main" val="26874432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301490" y="3042968"/>
            <a:ext cx="46367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时间树中蕴含高质量的搜索经验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033" name="文档" r:id="rId4" imgW="5486400" imgH="1219200" progId="Word.Document.12">
                  <p:embed/>
                </p:oleObj>
              </mc:Choice>
              <mc:Fallback>
                <p:oleObj name="文档" r:id="rId4" imgW="5486400" imgH="1219200" progId="Word.Document.12">
                  <p:embed/>
                  <p:pic>
                    <p:nvPicPr>
                      <p:cNvPr id="0" name=""/>
                      <p:cNvPicPr/>
                      <p:nvPr/>
                    </p:nvPicPr>
                    <p:blipFill>
                      <a:blip r:embed="rId5"/>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034" name="文档" r:id="rId6" imgW="5486400" imgH="2971800" progId="Word.Document.12">
                  <p:embed/>
                </p:oleObj>
              </mc:Choice>
              <mc:Fallback>
                <p:oleObj name="文档" r:id="rId6" imgW="5486400" imgH="2971800" progId="Word.Document.12">
                  <p:embed/>
                  <p:pic>
                    <p:nvPicPr>
                      <p:cNvPr id="0" name=""/>
                      <p:cNvPicPr/>
                      <p:nvPr/>
                    </p:nvPicPr>
                    <p:blipFill>
                      <a:blip r:embed="rId7"/>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061" name="文档" r:id="rId4" imgW="5486400" imgH="1422400" progId="Word.Document.12">
                  <p:embed/>
                </p:oleObj>
              </mc:Choice>
              <mc:Fallback>
                <p:oleObj name="文档" r:id="rId4" imgW="5486400" imgH="1422400" progId="Word.Document.12">
                  <p:embed/>
                  <p:pic>
                    <p:nvPicPr>
                      <p:cNvPr id="0" name=""/>
                      <p:cNvPicPr/>
                      <p:nvPr/>
                    </p:nvPicPr>
                    <p:blipFill>
                      <a:blip r:embed="rId5"/>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062" name="文档" r:id="rId6" imgW="5486400" imgH="1409700" progId="Word.Document.12">
                  <p:embed/>
                </p:oleObj>
              </mc:Choice>
              <mc:Fallback>
                <p:oleObj name="文档" r:id="rId6" imgW="5486400" imgH="1409700" progId="Word.Document.12">
                  <p:embed/>
                  <p:pic>
                    <p:nvPicPr>
                      <p:cNvPr id="0" name=""/>
                      <p:cNvPicPr/>
                      <p:nvPr/>
                    </p:nvPicPr>
                    <p:blipFill>
                      <a:blip r:embed="rId7"/>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063"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064" name="文档" r:id="rId10" imgW="5486400" imgH="1409700" progId="Word.Document.12">
                  <p:embed/>
                </p:oleObj>
              </mc:Choice>
              <mc:Fallback>
                <p:oleObj name="文档" r:id="rId10" imgW="5486400" imgH="1409700" progId="Word.Document.12">
                  <p:embed/>
                  <p:pic>
                    <p:nvPicPr>
                      <p:cNvPr id="0" name=""/>
                      <p:cNvPicPr/>
                      <p:nvPr/>
                    </p:nvPicPr>
                    <p:blipFill>
                      <a:blip r:embed="rId11"/>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086" name="文档" r:id="rId4" imgW="5562600" imgH="1625600" progId="Word.Document.12">
                  <p:embed/>
                </p:oleObj>
              </mc:Choice>
              <mc:Fallback>
                <p:oleObj name="文档" r:id="rId4" imgW="5562600" imgH="1625600" progId="Word.Document.12">
                  <p:embed/>
                  <p:pic>
                    <p:nvPicPr>
                      <p:cNvPr id="0" name=""/>
                      <p:cNvPicPr/>
                      <p:nvPr/>
                    </p:nvPicPr>
                    <p:blipFill>
                      <a:blip r:embed="rId5"/>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087" name="文档" r:id="rId6" imgW="5765800" imgH="393700" progId="Word.Document.12">
                  <p:embed/>
                </p:oleObj>
              </mc:Choice>
              <mc:Fallback>
                <p:oleObj name="文档" r:id="rId6" imgW="5765800" imgH="393700" progId="Word.Document.12">
                  <p:embed/>
                  <p:pic>
                    <p:nvPicPr>
                      <p:cNvPr id="0" name=""/>
                      <p:cNvPicPr/>
                      <p:nvPr/>
                    </p:nvPicPr>
                    <p:blipFill>
                      <a:blip r:embed="rId7"/>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088" name="文档" r:id="rId8" imgW="5486400" imgH="1219200" progId="Word.Document.12">
                  <p:embed/>
                </p:oleObj>
              </mc:Choice>
              <mc:Fallback>
                <p:oleObj name="文档" r:id="rId8" imgW="5486400" imgH="1219200" progId="Word.Document.12">
                  <p:embed/>
                  <p:pic>
                    <p:nvPicPr>
                      <p:cNvPr id="0" name=""/>
                      <p:cNvPicPr/>
                      <p:nvPr/>
                    </p:nvPicPr>
                    <p:blipFill>
                      <a:blip r:embed="rId9"/>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089" name="文档" r:id="rId10" imgW="5486400" imgH="1219200" progId="Word.Document.12">
                  <p:embed/>
                </p:oleObj>
              </mc:Choice>
              <mc:Fallback>
                <p:oleObj name="文档" r:id="rId10" imgW="5486400" imgH="1219200" progId="Word.Document.12">
                  <p:embed/>
                  <p:pic>
                    <p:nvPicPr>
                      <p:cNvPr id="0" name=""/>
                      <p:cNvPicPr/>
                      <p:nvPr/>
                    </p:nvPicPr>
                    <p:blipFill>
                      <a:blip r:embed="rId11"/>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109" name="文档" r:id="rId4" imgW="3644900" imgH="1778000" progId="Word.Document.12">
                  <p:embed/>
                </p:oleObj>
              </mc:Choice>
              <mc:Fallback>
                <p:oleObj name="文档" r:id="rId4" imgW="3644900" imgH="1778000" progId="Word.Document.12">
                  <p:embed/>
                  <p:pic>
                    <p:nvPicPr>
                      <p:cNvPr id="0" name=""/>
                      <p:cNvPicPr/>
                      <p:nvPr/>
                    </p:nvPicPr>
                    <p:blipFill>
                      <a:blip r:embed="rId5"/>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110" name="文档" r:id="rId6" imgW="5765800" imgH="596900" progId="Word.Document.12">
                  <p:embed/>
                </p:oleObj>
              </mc:Choice>
              <mc:Fallback>
                <p:oleObj name="文档" r:id="rId6" imgW="5765800" imgH="596900" progId="Word.Document.12">
                  <p:embed/>
                  <p:pic>
                    <p:nvPicPr>
                      <p:cNvPr id="0" name=""/>
                      <p:cNvPicPr/>
                      <p:nvPr/>
                    </p:nvPicPr>
                    <p:blipFill>
                      <a:blip r:embed="rId7"/>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111" name="文档" r:id="rId8" imgW="3657600" imgH="1689100" progId="Word.Document.12">
                  <p:embed/>
                </p:oleObj>
              </mc:Choice>
              <mc:Fallback>
                <p:oleObj name="文档" r:id="rId8" imgW="3657600" imgH="1689100" progId="Word.Document.12">
                  <p:embed/>
                  <p:pic>
                    <p:nvPicPr>
                      <p:cNvPr id="0" name=""/>
                      <p:cNvPicPr/>
                      <p:nvPr/>
                    </p:nvPicPr>
                    <p:blipFill>
                      <a:blip r:embed="rId9"/>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112" name="文档" r:id="rId10" imgW="5765800" imgH="838200" progId="Word.Document.12">
                  <p:embed/>
                </p:oleObj>
              </mc:Choice>
              <mc:Fallback>
                <p:oleObj name="文档" r:id="rId10" imgW="5765800" imgH="838200" progId="Word.Document.12">
                  <p:embed/>
                  <p:pic>
                    <p:nvPicPr>
                      <p:cNvPr id="0" name=""/>
                      <p:cNvPicPr/>
                      <p:nvPr/>
                    </p:nvPicPr>
                    <p:blipFill>
                      <a:blip r:embed="rId11"/>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查询序列识别的因果经验提取算法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基于子任务划分的主题经验提取算法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childTnLst>
                    </p:cTn>
                  </p:par>
                  <p:par>
                    <p:cTn id="269" fill="hold">
                      <p:stCondLst>
                        <p:cond delay="indefinite"/>
                      </p:stCondLst>
                      <p:childTnLst>
                        <p:par>
                          <p:cTn id="270" fill="hold">
                            <p:stCondLst>
                              <p:cond delay="0"/>
                            </p:stCondLst>
                            <p:childTnLst>
                              <p:par>
                                <p:cTn id="271" presetID="10" presetClass="entr" presetSubtype="0" fill="hold" grpId="0" nodeType="clickEffect">
                                  <p:stCondLst>
                                    <p:cond delay="0"/>
                                  </p:stCondLst>
                                  <p:childTnLst>
                                    <p:set>
                                      <p:cBhvr>
                                        <p:cTn id="272" dur="1" fill="hold">
                                          <p:stCondLst>
                                            <p:cond delay="0"/>
                                          </p:stCondLst>
                                        </p:cTn>
                                        <p:tgtEl>
                                          <p:spTgt spid="90"/>
                                        </p:tgtEl>
                                        <p:attrNameLst>
                                          <p:attrName>style.visibility</p:attrName>
                                        </p:attrNameLst>
                                      </p:cBhvr>
                                      <p:to>
                                        <p:strVal val="visible"/>
                                      </p:to>
                                    </p:set>
                                    <p:animEffect transition="in" filter="fade">
                                      <p:cBhvr>
                                        <p:cTn id="273" dur="100"/>
                                        <p:tgtEl>
                                          <p:spTgt spid="90"/>
                                        </p:tgtEl>
                                      </p:cBhvr>
                                    </p:animEffect>
                                  </p:childTnLst>
                                </p:cTn>
                              </p:par>
                            </p:childTnLst>
                          </p:cTn>
                        </p:par>
                        <p:par>
                          <p:cTn id="274" fill="hold">
                            <p:stCondLst>
                              <p:cond delay="100"/>
                            </p:stCondLst>
                            <p:childTnLst>
                              <p:par>
                                <p:cTn id="275" presetID="10" presetClass="entr" presetSubtype="0" fill="hold" grpId="0" nodeType="afterEffect">
                                  <p:stCondLst>
                                    <p:cond delay="0"/>
                                  </p:stCondLst>
                                  <p:childTnLst>
                                    <p:set>
                                      <p:cBhvr>
                                        <p:cTn id="276" dur="1" fill="hold">
                                          <p:stCondLst>
                                            <p:cond delay="0"/>
                                          </p:stCondLst>
                                        </p:cTn>
                                        <p:tgtEl>
                                          <p:spTgt spid="3"/>
                                        </p:tgtEl>
                                        <p:attrNameLst>
                                          <p:attrName>style.visibility</p:attrName>
                                        </p:attrNameLst>
                                      </p:cBhvr>
                                      <p:to>
                                        <p:strVal val="visible"/>
                                      </p:to>
                                    </p:set>
                                    <p:animEffect transition="in" filter="fade">
                                      <p:cBhvr>
                                        <p:cTn id="277" dur="100"/>
                                        <p:tgtEl>
                                          <p:spTgt spid="3"/>
                                        </p:tgtEl>
                                      </p:cBhvr>
                                    </p:animEffect>
                                  </p:childTnLst>
                                </p:cTn>
                              </p:par>
                            </p:childTnLst>
                          </p:cTn>
                        </p:par>
                      </p:childTnLst>
                    </p:cTn>
                  </p:par>
                  <p:par>
                    <p:cTn id="278" fill="hold">
                      <p:stCondLst>
                        <p:cond delay="indefinite"/>
                      </p:stCondLst>
                      <p:childTnLst>
                        <p:par>
                          <p:cTn id="279" fill="hold">
                            <p:stCondLst>
                              <p:cond delay="0"/>
                            </p:stCondLst>
                            <p:childTnLst>
                              <p:par>
                                <p:cTn id="280" presetID="10" presetClass="entr" presetSubtype="0" fill="hold" grpId="0" nodeType="clickEffect">
                                  <p:stCondLst>
                                    <p:cond delay="0"/>
                                  </p:stCondLst>
                                  <p:childTnLst>
                                    <p:set>
                                      <p:cBhvr>
                                        <p:cTn id="281" dur="1" fill="hold">
                                          <p:stCondLst>
                                            <p:cond delay="0"/>
                                          </p:stCondLst>
                                        </p:cTn>
                                        <p:tgtEl>
                                          <p:spTgt spid="93"/>
                                        </p:tgtEl>
                                        <p:attrNameLst>
                                          <p:attrName>style.visibility</p:attrName>
                                        </p:attrNameLst>
                                      </p:cBhvr>
                                      <p:to>
                                        <p:strVal val="visible"/>
                                      </p:to>
                                    </p:set>
                                    <p:animEffect transition="in" filter="fade">
                                      <p:cBhvr>
                                        <p:cTn id="282" dur="100"/>
                                        <p:tgtEl>
                                          <p:spTgt spid="93"/>
                                        </p:tgtEl>
                                      </p:cBhvr>
                                    </p:animEffect>
                                  </p:childTnLst>
                                </p:cTn>
                              </p:par>
                            </p:childTnLst>
                          </p:cTn>
                        </p:par>
                        <p:par>
                          <p:cTn id="283" fill="hold">
                            <p:stCondLst>
                              <p:cond delay="100"/>
                            </p:stCondLst>
                            <p:childTnLst>
                              <p:par>
                                <p:cTn id="284" presetID="10" presetClass="entr" presetSubtype="0" fill="hold" grpId="0" nodeType="afterEffect">
                                  <p:stCondLst>
                                    <p:cond delay="0"/>
                                  </p:stCondLst>
                                  <p:childTnLst>
                                    <p:set>
                                      <p:cBhvr>
                                        <p:cTn id="285" dur="1" fill="hold">
                                          <p:stCondLst>
                                            <p:cond delay="0"/>
                                          </p:stCondLst>
                                        </p:cTn>
                                        <p:tgtEl>
                                          <p:spTgt spid="94"/>
                                        </p:tgtEl>
                                        <p:attrNameLst>
                                          <p:attrName>style.visibility</p:attrName>
                                        </p:attrNameLst>
                                      </p:cBhvr>
                                      <p:to>
                                        <p:strVal val="visible"/>
                                      </p:to>
                                    </p:set>
                                    <p:animEffect transition="in" filter="fade">
                                      <p:cBhvr>
                                        <p:cTn id="286" dur="100"/>
                                        <p:tgtEl>
                                          <p:spTgt spid="94"/>
                                        </p:tgtEl>
                                      </p:cBhvr>
                                    </p:animEffect>
                                  </p:childTnLst>
                                </p:cTn>
                              </p:par>
                            </p:childTnLst>
                          </p:cTn>
                        </p:par>
                        <p:par>
                          <p:cTn id="287" fill="hold">
                            <p:stCondLst>
                              <p:cond delay="200"/>
                            </p:stCondLst>
                            <p:childTnLst>
                              <p:par>
                                <p:cTn id="288" presetID="10" presetClass="entr" presetSubtype="0" fill="hold" nodeType="afterEffect">
                                  <p:stCondLst>
                                    <p:cond delay="0"/>
                                  </p:stCondLst>
                                  <p:childTnLst>
                                    <p:set>
                                      <p:cBhvr>
                                        <p:cTn id="289" dur="1" fill="hold">
                                          <p:stCondLst>
                                            <p:cond delay="0"/>
                                          </p:stCondLst>
                                        </p:cTn>
                                        <p:tgtEl>
                                          <p:spTgt spid="30"/>
                                        </p:tgtEl>
                                        <p:attrNameLst>
                                          <p:attrName>style.visibility</p:attrName>
                                        </p:attrNameLst>
                                      </p:cBhvr>
                                      <p:to>
                                        <p:strVal val="visible"/>
                                      </p:to>
                                    </p:set>
                                    <p:animEffect transition="in" filter="fade">
                                      <p:cBhvr>
                                        <p:cTn id="290" dur="100"/>
                                        <p:tgtEl>
                                          <p:spTgt spid="30"/>
                                        </p:tgtEl>
                                      </p:cBhvr>
                                    </p:animEffect>
                                  </p:childTnLst>
                                </p:cTn>
                              </p:par>
                            </p:childTnLst>
                          </p:cTn>
                        </p:par>
                      </p:childTnLst>
                    </p:cTn>
                  </p:par>
                  <p:par>
                    <p:cTn id="291" fill="hold">
                      <p:stCondLst>
                        <p:cond delay="indefinite"/>
                      </p:stCondLst>
                      <p:childTnLst>
                        <p:par>
                          <p:cTn id="292" fill="hold">
                            <p:stCondLst>
                              <p:cond delay="0"/>
                            </p:stCondLst>
                            <p:childTnLst>
                              <p:par>
                                <p:cTn id="293" presetID="10" presetClass="exit" presetSubtype="0" fill="hold" grpId="1" nodeType="clickEffect">
                                  <p:stCondLst>
                                    <p:cond delay="0"/>
                                  </p:stCondLst>
                                  <p:childTnLst>
                                    <p:animEffect transition="out" filter="fade">
                                      <p:cBhvr>
                                        <p:cTn id="294" dur="500"/>
                                        <p:tgtEl>
                                          <p:spTgt spid="3"/>
                                        </p:tgtEl>
                                      </p:cBhvr>
                                    </p:animEffect>
                                    <p:set>
                                      <p:cBhvr>
                                        <p:cTn id="295" dur="1" fill="hold">
                                          <p:stCondLst>
                                            <p:cond delay="499"/>
                                          </p:stCondLst>
                                        </p:cTn>
                                        <p:tgtEl>
                                          <p:spTgt spid="3"/>
                                        </p:tgtEl>
                                        <p:attrNameLst>
                                          <p:attrName>style.visibility</p:attrName>
                                        </p:attrNameLst>
                                      </p:cBhvr>
                                      <p:to>
                                        <p:strVal val="hidden"/>
                                      </p:to>
                                    </p:set>
                                  </p:childTnLst>
                                </p:cTn>
                              </p:par>
                              <p:par>
                                <p:cTn id="296" presetID="10" presetClass="exit" presetSubtype="0" fill="hold" grpId="1" nodeType="withEffect">
                                  <p:stCondLst>
                                    <p:cond delay="0"/>
                                  </p:stCondLst>
                                  <p:childTnLst>
                                    <p:animEffect transition="out" filter="fade">
                                      <p:cBhvr>
                                        <p:cTn id="297" dur="500"/>
                                        <p:tgtEl>
                                          <p:spTgt spid="2"/>
                                        </p:tgtEl>
                                      </p:cBhvr>
                                    </p:animEffect>
                                    <p:set>
                                      <p:cBhvr>
                                        <p:cTn id="298" dur="1" fill="hold">
                                          <p:stCondLst>
                                            <p:cond delay="499"/>
                                          </p:stCondLst>
                                        </p:cTn>
                                        <p:tgtEl>
                                          <p:spTgt spid="2"/>
                                        </p:tgtEl>
                                        <p:attrNameLst>
                                          <p:attrName>style.visibility</p:attrName>
                                        </p:attrNameLst>
                                      </p:cBhvr>
                                      <p:to>
                                        <p:strVal val="hidden"/>
                                      </p:to>
                                    </p:set>
                                  </p:childTnLst>
                                </p:cTn>
                              </p:par>
                              <p:par>
                                <p:cTn id="299" presetID="10" presetClass="exit" presetSubtype="0" fill="hold" grpId="1" nodeType="withEffect">
                                  <p:stCondLst>
                                    <p:cond delay="0"/>
                                  </p:stCondLst>
                                  <p:childTnLst>
                                    <p:animEffect transition="out" filter="fade">
                                      <p:cBhvr>
                                        <p:cTn id="300" dur="500"/>
                                        <p:tgtEl>
                                          <p:spTgt spid="89"/>
                                        </p:tgtEl>
                                      </p:cBhvr>
                                    </p:animEffect>
                                    <p:set>
                                      <p:cBhvr>
                                        <p:cTn id="301" dur="1" fill="hold">
                                          <p:stCondLst>
                                            <p:cond delay="499"/>
                                          </p:stCondLst>
                                        </p:cTn>
                                        <p:tgtEl>
                                          <p:spTgt spid="89"/>
                                        </p:tgtEl>
                                        <p:attrNameLst>
                                          <p:attrName>style.visibility</p:attrName>
                                        </p:attrNameLst>
                                      </p:cBhvr>
                                      <p:to>
                                        <p:strVal val="hidden"/>
                                      </p:to>
                                    </p:set>
                                  </p:childTnLst>
                                </p:cTn>
                              </p:par>
                              <p:par>
                                <p:cTn id="302" presetID="10" presetClass="exit" presetSubtype="0" fill="hold" grpId="1" nodeType="withEffect">
                                  <p:stCondLst>
                                    <p:cond delay="0"/>
                                  </p:stCondLst>
                                  <p:childTnLst>
                                    <p:animEffect transition="out" filter="fade">
                                      <p:cBhvr>
                                        <p:cTn id="303" dur="500"/>
                                        <p:tgtEl>
                                          <p:spTgt spid="90"/>
                                        </p:tgtEl>
                                      </p:cBhvr>
                                    </p:animEffect>
                                    <p:set>
                                      <p:cBhvr>
                                        <p:cTn id="304" dur="1" fill="hold">
                                          <p:stCondLst>
                                            <p:cond delay="499"/>
                                          </p:stCondLst>
                                        </p:cTn>
                                        <p:tgtEl>
                                          <p:spTgt spid="90"/>
                                        </p:tgtEl>
                                        <p:attrNameLst>
                                          <p:attrName>style.visibility</p:attrName>
                                        </p:attrNameLst>
                                      </p:cBhvr>
                                      <p:to>
                                        <p:strVal val="hidden"/>
                                      </p:to>
                                    </p:set>
                                  </p:childTnLst>
                                </p:cTn>
                              </p:par>
                              <p:par>
                                <p:cTn id="305" presetID="10" presetClass="exit" presetSubtype="0" fill="hold" grpId="1" nodeType="withEffect">
                                  <p:stCondLst>
                                    <p:cond delay="0"/>
                                  </p:stCondLst>
                                  <p:childTnLst>
                                    <p:animEffect transition="out" filter="fade">
                                      <p:cBhvr>
                                        <p:cTn id="306" dur="500"/>
                                        <p:tgtEl>
                                          <p:spTgt spid="94"/>
                                        </p:tgtEl>
                                      </p:cBhvr>
                                    </p:animEffect>
                                    <p:set>
                                      <p:cBhvr>
                                        <p:cTn id="307" dur="1" fill="hold">
                                          <p:stCondLst>
                                            <p:cond delay="499"/>
                                          </p:stCondLst>
                                        </p:cTn>
                                        <p:tgtEl>
                                          <p:spTgt spid="94"/>
                                        </p:tgtEl>
                                        <p:attrNameLst>
                                          <p:attrName>style.visibility</p:attrName>
                                        </p:attrNameLst>
                                      </p:cBhvr>
                                      <p:to>
                                        <p:strVal val="hidden"/>
                                      </p:to>
                                    </p:set>
                                  </p:childTnLst>
                                </p:cTn>
                              </p:par>
                              <p:par>
                                <p:cTn id="308" presetID="10" presetClass="exit" presetSubtype="0" fill="hold" grpId="1" nodeType="withEffect">
                                  <p:stCondLst>
                                    <p:cond delay="0"/>
                                  </p:stCondLst>
                                  <p:childTnLst>
                                    <p:animEffect transition="out" filter="fade">
                                      <p:cBhvr>
                                        <p:cTn id="309" dur="500"/>
                                        <p:tgtEl>
                                          <p:spTgt spid="93"/>
                                        </p:tgtEl>
                                      </p:cBhvr>
                                    </p:animEffect>
                                    <p:set>
                                      <p:cBhvr>
                                        <p:cTn id="310" dur="1" fill="hold">
                                          <p:stCondLst>
                                            <p:cond delay="499"/>
                                          </p:stCondLst>
                                        </p:cTn>
                                        <p:tgtEl>
                                          <p:spTgt spid="93"/>
                                        </p:tgtEl>
                                        <p:attrNameLst>
                                          <p:attrName>style.visibility</p:attrName>
                                        </p:attrNameLst>
                                      </p:cBhvr>
                                      <p:to>
                                        <p:strVal val="hidden"/>
                                      </p:to>
                                    </p:set>
                                  </p:childTnLst>
                                </p:cTn>
                              </p:par>
                              <p:par>
                                <p:cTn id="311" presetID="10" presetClass="exit" presetSubtype="0" fill="hold" nodeType="withEffect">
                                  <p:stCondLst>
                                    <p:cond delay="0"/>
                                  </p:stCondLst>
                                  <p:childTnLst>
                                    <p:animEffect transition="out" filter="fade">
                                      <p:cBhvr>
                                        <p:cTn id="312" dur="500"/>
                                        <p:tgtEl>
                                          <p:spTgt spid="30"/>
                                        </p:tgtEl>
                                      </p:cBhvr>
                                    </p:animEffect>
                                    <p:set>
                                      <p:cBhvr>
                                        <p:cTn id="313" dur="1" fill="hold">
                                          <p:stCondLst>
                                            <p:cond delay="499"/>
                                          </p:stCondLst>
                                        </p:cTn>
                                        <p:tgtEl>
                                          <p:spTgt spid="30"/>
                                        </p:tgtEl>
                                        <p:attrNameLst>
                                          <p:attrName>style.visibility</p:attrName>
                                        </p:attrNameLst>
                                      </p:cBhvr>
                                      <p:to>
                                        <p:strVal val="hidden"/>
                                      </p:to>
                                    </p:set>
                                  </p:childTnLst>
                                </p:cTn>
                              </p:par>
                            </p:childTnLst>
                          </p:cTn>
                        </p:par>
                        <p:par>
                          <p:cTn id="314" fill="hold">
                            <p:stCondLst>
                              <p:cond delay="500"/>
                            </p:stCondLst>
                            <p:childTnLst>
                              <p:par>
                                <p:cTn id="315" presetID="10" presetClass="entr" presetSubtype="0" fill="hold" nodeType="afterEffect">
                                  <p:stCondLst>
                                    <p:cond delay="0"/>
                                  </p:stCondLst>
                                  <p:childTnLst>
                                    <p:set>
                                      <p:cBhvr>
                                        <p:cTn id="316" dur="1" fill="hold">
                                          <p:stCondLst>
                                            <p:cond delay="0"/>
                                          </p:stCondLst>
                                        </p:cTn>
                                        <p:tgtEl>
                                          <p:spTgt spid="31"/>
                                        </p:tgtEl>
                                        <p:attrNameLst>
                                          <p:attrName>style.visibility</p:attrName>
                                        </p:attrNameLst>
                                      </p:cBhvr>
                                      <p:to>
                                        <p:strVal val="visible"/>
                                      </p:to>
                                    </p:set>
                                    <p:animEffect transition="in" filter="fade">
                                      <p:cBhvr>
                                        <p:cTn id="317" dur="500"/>
                                        <p:tgtEl>
                                          <p:spTgt spid="31"/>
                                        </p:tgtEl>
                                      </p:cBhvr>
                                    </p:animEffect>
                                  </p:childTnLst>
                                </p:cTn>
                              </p:par>
                            </p:childTnLst>
                          </p:cTn>
                        </p:par>
                        <p:par>
                          <p:cTn id="318" fill="hold">
                            <p:stCondLst>
                              <p:cond delay="1000"/>
                            </p:stCondLst>
                            <p:childTnLst>
                              <p:par>
                                <p:cTn id="319" presetID="10" presetClass="entr" presetSubtype="0" fill="hold" nodeType="afterEffect">
                                  <p:stCondLst>
                                    <p:cond delay="0"/>
                                  </p:stCondLst>
                                  <p:childTnLst>
                                    <p:set>
                                      <p:cBhvr>
                                        <p:cTn id="320" dur="1" fill="hold">
                                          <p:stCondLst>
                                            <p:cond delay="0"/>
                                          </p:stCondLst>
                                        </p:cTn>
                                        <p:tgtEl>
                                          <p:spTgt spid="32"/>
                                        </p:tgtEl>
                                        <p:attrNameLst>
                                          <p:attrName>style.visibility</p:attrName>
                                        </p:attrNameLst>
                                      </p:cBhvr>
                                      <p:to>
                                        <p:strVal val="visible"/>
                                      </p:to>
                                    </p:set>
                                    <p:animEffect transition="in" filter="fade">
                                      <p:cBhvr>
                                        <p:cTn id="321" dur="500"/>
                                        <p:tgtEl>
                                          <p:spTgt spid="32"/>
                                        </p:tgtEl>
                                      </p:cBhvr>
                                    </p:animEffect>
                                  </p:childTnLst>
                                </p:cTn>
                              </p:par>
                            </p:childTnLst>
                          </p:cTn>
                        </p:par>
                        <p:par>
                          <p:cTn id="322" fill="hold">
                            <p:stCondLst>
                              <p:cond delay="1500"/>
                            </p:stCondLst>
                            <p:childTnLst>
                              <p:par>
                                <p:cTn id="323" presetID="10" presetClass="entr" presetSubtype="0" fill="hold" nodeType="afterEffect">
                                  <p:stCondLst>
                                    <p:cond delay="0"/>
                                  </p:stCondLst>
                                  <p:childTnLst>
                                    <p:set>
                                      <p:cBhvr>
                                        <p:cTn id="324" dur="1" fill="hold">
                                          <p:stCondLst>
                                            <p:cond delay="0"/>
                                          </p:stCondLst>
                                        </p:cTn>
                                        <p:tgtEl>
                                          <p:spTgt spid="33"/>
                                        </p:tgtEl>
                                        <p:attrNameLst>
                                          <p:attrName>style.visibility</p:attrName>
                                        </p:attrNameLst>
                                      </p:cBhvr>
                                      <p:to>
                                        <p:strVal val="visible"/>
                                      </p:to>
                                    </p:set>
                                    <p:animEffect transition="in" filter="fade">
                                      <p:cBhvr>
                                        <p:cTn id="32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24" name="文档" r:id="rId4" imgW="5918200" imgH="4660900" progId="Word.Document.12">
                  <p:embed/>
                </p:oleObj>
              </mc:Choice>
              <mc:Fallback>
                <p:oleObj name="文档" r:id="rId4" imgW="5918200" imgH="4660900" progId="Word.Document.12">
                  <p:embed/>
                  <p:pic>
                    <p:nvPicPr>
                      <p:cNvPr id="0" name=""/>
                      <p:cNvPicPr/>
                      <p:nvPr/>
                    </p:nvPicPr>
                    <p:blipFill>
                      <a:blip r:embed="rId5"/>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147" name="文档" r:id="rId4" imgW="5486400" imgH="4013200" progId="Word.Document.12">
                  <p:embed/>
                </p:oleObj>
              </mc:Choice>
              <mc:Fallback>
                <p:oleObj name="文档" r:id="rId4" imgW="5486400" imgH="4013200" progId="Word.Document.12">
                  <p:embed/>
                  <p:pic>
                    <p:nvPicPr>
                      <p:cNvPr id="0" name=""/>
                      <p:cNvPicPr/>
                      <p:nvPr/>
                    </p:nvPicPr>
                    <p:blipFill>
                      <a:blip r:embed="rId5"/>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查询序列识别的因果经验提取算法</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基于子任务划分的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主题经验提取算法</a:t>
              </a:r>
              <a:endParaRPr kumimoji="1" lang="zh-CN" altLang="en-US"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374130" y="6083507"/>
            <a:ext cx="1880870" cy="523220"/>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5" y="2376295"/>
            <a:ext cx="169672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查询的子任务子树</a:t>
            </a:r>
            <a:endParaRPr kumimoji="1" lang="zh-CN" altLang="en-US" sz="1400" dirty="0">
              <a:latin typeface="Microsoft YaHei" charset="-122"/>
              <a:ea typeface="Microsoft YaHei" charset="-122"/>
              <a:cs typeface="Microsoft YaHei" charset="-122"/>
            </a:endParaRPr>
          </a:p>
        </p:txBody>
      </p:sp>
      <p:sp>
        <p:nvSpPr>
          <p:cNvPr id="155" name="文本框 154"/>
          <p:cNvSpPr txBox="1"/>
          <p:nvPr/>
        </p:nvSpPr>
        <p:spPr>
          <a:xfrm>
            <a:off x="6800850" y="1419358"/>
            <a:ext cx="8890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6" name="文本框 155"/>
          <p:cNvSpPr txBox="1"/>
          <p:nvPr/>
        </p:nvSpPr>
        <p:spPr>
          <a:xfrm>
            <a:off x="6356350" y="3997194"/>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7" name="文本框 156"/>
          <p:cNvSpPr txBox="1"/>
          <p:nvPr/>
        </p:nvSpPr>
        <p:spPr>
          <a:xfrm>
            <a:off x="7245350" y="3982865"/>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8" name="文本框 157"/>
          <p:cNvSpPr txBox="1"/>
          <p:nvPr/>
        </p:nvSpPr>
        <p:spPr>
          <a:xfrm>
            <a:off x="6367139" y="5030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9" name="文本框 158"/>
          <p:cNvSpPr txBox="1"/>
          <p:nvPr/>
        </p:nvSpPr>
        <p:spPr>
          <a:xfrm>
            <a:off x="7245350" y="5012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grpId="0" nodeType="after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grpId="0" nodeType="withEffect">
                                  <p:stCondLst>
                                    <p:cond delay="800"/>
                                  </p:stCondLst>
                                  <p:childTnLst>
                                    <p:set>
                                      <p:cBhvr>
                                        <p:cTn id="101" dur="1" fill="hold">
                                          <p:stCondLst>
                                            <p:cond delay="0"/>
                                          </p:stCondLst>
                                        </p:cTn>
                                        <p:tgtEl>
                                          <p:spTgt spid="156"/>
                                        </p:tgtEl>
                                        <p:attrNameLst>
                                          <p:attrName>style.visibility</p:attrName>
                                        </p:attrNameLst>
                                      </p:cBhvr>
                                      <p:to>
                                        <p:strVal val="visible"/>
                                      </p:to>
                                    </p:set>
                                    <p:animEffect transition="in" filter="fade">
                                      <p:cBhvr>
                                        <p:cTn id="102" dur="500"/>
                                        <p:tgtEl>
                                          <p:spTgt spid="156"/>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157"/>
                                        </p:tgtEl>
                                        <p:attrNameLst>
                                          <p:attrName>style.visibility</p:attrName>
                                        </p:attrNameLst>
                                      </p:cBhvr>
                                      <p:to>
                                        <p:strVal val="visible"/>
                                      </p:to>
                                    </p:set>
                                    <p:animEffect transition="in" filter="fade">
                                      <p:cBhvr>
                                        <p:cTn id="105" dur="500"/>
                                        <p:tgtEl>
                                          <p:spTgt spid="157"/>
                                        </p:tgtEl>
                                      </p:cBhvr>
                                    </p:animEffect>
                                  </p:childTnLst>
                                </p:cTn>
                              </p:par>
                              <p:par>
                                <p:cTn id="106" presetID="10" presetClass="entr" presetSubtype="0" fill="hold" grpId="0" nodeType="withEffect">
                                  <p:stCondLst>
                                    <p:cond delay="1200"/>
                                  </p:stCondLst>
                                  <p:childTnLst>
                                    <p:set>
                                      <p:cBhvr>
                                        <p:cTn id="107" dur="1" fill="hold">
                                          <p:stCondLst>
                                            <p:cond delay="0"/>
                                          </p:stCondLst>
                                        </p:cTn>
                                        <p:tgtEl>
                                          <p:spTgt spid="158"/>
                                        </p:tgtEl>
                                        <p:attrNameLst>
                                          <p:attrName>style.visibility</p:attrName>
                                        </p:attrNameLst>
                                      </p:cBhvr>
                                      <p:to>
                                        <p:strVal val="visible"/>
                                      </p:to>
                                    </p:set>
                                    <p:animEffect transition="in" filter="fade">
                                      <p:cBhvr>
                                        <p:cTn id="108" dur="500"/>
                                        <p:tgtEl>
                                          <p:spTgt spid="158"/>
                                        </p:tgtEl>
                                      </p:cBhvr>
                                    </p:animEffect>
                                  </p:childTnLst>
                                </p:cTn>
                              </p:par>
                              <p:par>
                                <p:cTn id="109" presetID="10" presetClass="entr" presetSubtype="0" fill="hold" grpId="0" nodeType="withEffect">
                                  <p:stCondLst>
                                    <p:cond delay="1400"/>
                                  </p:stCondLst>
                                  <p:childTnLst>
                                    <p:set>
                                      <p:cBhvr>
                                        <p:cTn id="110" dur="1" fill="hold">
                                          <p:stCondLst>
                                            <p:cond delay="0"/>
                                          </p:stCondLst>
                                        </p:cTn>
                                        <p:tgtEl>
                                          <p:spTgt spid="159"/>
                                        </p:tgtEl>
                                        <p:attrNameLst>
                                          <p:attrName>style.visibility</p:attrName>
                                        </p:attrNameLst>
                                      </p:cBhvr>
                                      <p:to>
                                        <p:strVal val="visible"/>
                                      </p:to>
                                    </p:set>
                                    <p:animEffect transition="in" filter="fade">
                                      <p:cBhvr>
                                        <p:cTn id="111" dur="500"/>
                                        <p:tgtEl>
                                          <p:spTgt spid="15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P spid="155" grpId="0"/>
      <p:bldP spid="156" grpId="0"/>
      <p:bldP spid="157" grpId="0"/>
      <p:bldP spid="158" grpId="0"/>
      <p:bldP spid="15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含有用户所提交查询的子任务子树</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173" name="文档" r:id="rId3" imgW="5486400" imgH="1549400" progId="Word.Document.12">
                  <p:embed/>
                </p:oleObj>
              </mc:Choice>
              <mc:Fallback>
                <p:oleObj name="文档" r:id="rId3" imgW="5486400" imgH="1549400" progId="Word.Document.12">
                  <p:embed/>
                  <p:pic>
                    <p:nvPicPr>
                      <p:cNvPr id="0" name=""/>
                      <p:cNvPicPr/>
                      <p:nvPr/>
                    </p:nvPicPr>
                    <p:blipFill>
                      <a:blip r:embed="rId4"/>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91821366"/>
              </p:ext>
            </p:extLst>
          </p:nvPr>
        </p:nvGraphicFramePr>
        <p:xfrm>
          <a:off x="1842654" y="3596409"/>
          <a:ext cx="5486400" cy="1549400"/>
        </p:xfrm>
        <a:graphic>
          <a:graphicData uri="http://schemas.openxmlformats.org/presentationml/2006/ole">
            <mc:AlternateContent xmlns:mc="http://schemas.openxmlformats.org/markup-compatibility/2006">
              <mc:Choice xmlns:v="urn:schemas-microsoft-com:vml" Requires="v">
                <p:oleObj spid="_x0000_s7174" name="文档" r:id="rId5" imgW="5486400" imgH="1549400" progId="Word.Document.12">
                  <p:embed/>
                </p:oleObj>
              </mc:Choice>
              <mc:Fallback>
                <p:oleObj name="文档" r:id="rId5" imgW="5486400" imgH="1549400" progId="Word.Document.12">
                  <p:embed/>
                  <p:pic>
                    <p:nvPicPr>
                      <p:cNvPr id="0" name=""/>
                      <p:cNvPicPr/>
                      <p:nvPr/>
                    </p:nvPicPr>
                    <p:blipFill>
                      <a:blip r:embed="rId6"/>
                      <a:stretch>
                        <a:fillRect/>
                      </a:stretch>
                    </p:blipFill>
                    <p:spPr>
                      <a:xfrm>
                        <a:off x="1842654" y="3596409"/>
                        <a:ext cx="5486400" cy="15494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a:t>
            </a:r>
            <a:r>
              <a:rPr lang="zh-CN" altLang="en-US" dirty="0" smtClean="0">
                <a:latin typeface="Microsoft YaHei" charset="-122"/>
                <a:ea typeface="Microsoft YaHei" charset="-122"/>
                <a:cs typeface="Microsoft YaHei" charset="-122"/>
              </a:rPr>
              <a:t>谢</a:t>
            </a:r>
            <a:endParaRPr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864</TotalTime>
  <Words>2064</Words>
  <Application>Microsoft Macintosh PowerPoint</Application>
  <PresentationFormat>全屏显示(4:3)</PresentationFormat>
  <Paragraphs>218</Paragraphs>
  <Slides>34</Slides>
  <Notes>18</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34</vt:i4>
      </vt:variant>
    </vt:vector>
  </HeadingPairs>
  <TitlesOfParts>
    <vt:vector size="45" baseType="lpstr">
      <vt:lpstr>Calibri</vt:lpstr>
      <vt:lpstr>Calibri Light</vt:lpstr>
      <vt:lpstr>DengXian</vt:lpstr>
      <vt:lpstr>Mangal</vt:lpstr>
      <vt:lpstr>Microsoft YaHei</vt:lpstr>
      <vt:lpstr>SimHei</vt:lpstr>
      <vt:lpstr>等线</vt:lpstr>
      <vt:lpstr>等线 Light</vt:lpstr>
      <vt:lpstr>Arial</vt:lpstr>
      <vt:lpstr>Office 主题​​</vt:lpstr>
      <vt:lpstr>Microsoft Word 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82</cp:revision>
  <dcterms:created xsi:type="dcterms:W3CDTF">2017-11-30T07:32:30Z</dcterms:created>
  <dcterms:modified xsi:type="dcterms:W3CDTF">2017-12-15T04:34:38Z</dcterms:modified>
</cp:coreProperties>
</file>

<file path=docProps/thumbnail.jpeg>
</file>